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74" r:id="rId13"/>
    <p:sldId id="275" r:id="rId14"/>
    <p:sldId id="276" r:id="rId15"/>
    <p:sldId id="277" r:id="rId16"/>
  </p:sldIdLst>
  <p:sldSz cx="9144000" cy="5143500" type="screen16x9"/>
  <p:notesSz cx="6858000" cy="9144000"/>
  <p:embeddedFontLst>
    <p:embeddedFont>
      <p:font typeface="Advent Pro Light" panose="020B0604020202020204" charset="0"/>
      <p:regular r:id="rId18"/>
      <p:bold r:id="rId19"/>
    </p:embeddedFont>
    <p:embeddedFont>
      <p:font typeface="Anton" pitchFamily="2" charset="0"/>
      <p:regular r:id="rId20"/>
    </p:embeddedFont>
    <p:embeddedFont>
      <p:font typeface="Fira Sans Condensed Light" panose="020B0403050000020004" pitchFamily="34" charset="0"/>
      <p:regular r:id="rId21"/>
      <p:bold r:id="rId22"/>
      <p:italic r:id="rId23"/>
      <p:boldItalic r:id="rId24"/>
    </p:embeddedFont>
    <p:embeddedFont>
      <p:font typeface="Josefin Slab" pitchFamily="2" charset="0"/>
      <p:regular r:id="rId25"/>
      <p:bold r:id="rId26"/>
      <p:italic r:id="rId27"/>
      <p:boldItalic r:id="rId28"/>
    </p:embeddedFont>
    <p:embeddedFont>
      <p:font typeface="Rajdhani"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E50382-835A-4107-A03A-0FA4F9BA6EB4}">
  <a:tblStyle styleId="{6CE50382-835A-4107-A03A-0FA4F9BA6E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403" autoAdjust="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6" r:id="rId7"/>
    <p:sldLayoutId id="2147483657" r:id="rId8"/>
    <p:sldLayoutId id="2147483659" r:id="rId9"/>
    <p:sldLayoutId id="2147483660" r:id="rId10"/>
    <p:sldLayoutId id="2147483661" r:id="rId11"/>
    <p:sldLayoutId id="2147483662" r:id="rId12"/>
    <p:sldLayoutId id="2147483666"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www.macrumors.com/2021/01/15/m1-macs-sideloading-ios-apps-no-longer-possible/" TargetMode="External"/><Relationship Id="rId4" Type="http://schemas.openxmlformats.org/officeDocument/2006/relationships/hyperlink" Target="https://www.macrumors.com/2020/11/27/developer-successfully-virtualizes-windows-on-m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hyperlink" Target="https://www.macrumors.com/roundup/ipa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3.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Rajdhani"/>
                <a:ea typeface="Rajdhani"/>
                <a:cs typeface="Rajdhani"/>
                <a:sym typeface="Rajdhani"/>
              </a:rPr>
              <a:t>Apple M1 CPU</a:t>
            </a:r>
            <a:endParaRPr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33"/>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a GPU</a:t>
            </a:r>
            <a:endParaRPr dirty="0"/>
          </a:p>
        </p:txBody>
      </p:sp>
      <p:sp>
        <p:nvSpPr>
          <p:cNvPr id="2" name="TextBox 1">
            <a:extLst>
              <a:ext uri="{FF2B5EF4-FFF2-40B4-BE49-F238E27FC236}">
                <a16:creationId xmlns:a16="http://schemas.microsoft.com/office/drawing/2014/main" id="{FCC7755A-A13D-CB6C-96A6-10C03B7D0EB4}"/>
              </a:ext>
            </a:extLst>
          </p:cNvPr>
          <p:cNvSpPr txBox="1"/>
          <p:nvPr/>
        </p:nvSpPr>
        <p:spPr>
          <a:xfrm>
            <a:off x="250031" y="1082525"/>
            <a:ext cx="7476741" cy="1600438"/>
          </a:xfrm>
          <a:prstGeom prst="rect">
            <a:avLst/>
          </a:prstGeom>
          <a:noFill/>
        </p:spPr>
        <p:txBody>
          <a:bodyPr wrap="square" rtlCol="0">
            <a:spAutoFit/>
          </a:bodyPr>
          <a:lstStyle/>
          <a:p>
            <a:pPr algn="l" fontAlgn="base"/>
            <a:r>
              <a:rPr lang="en-US" b="0" i="0" dirty="0">
                <a:solidFill>
                  <a:srgbClr val="D7D7D7"/>
                </a:solidFill>
                <a:effectLst/>
                <a:latin typeface="Fira Sans Condensed Light" panose="020B0403050000020004" pitchFamily="34" charset="0"/>
              </a:rPr>
              <a:t>The ‌Apple Silicon‌ chip has an 8-core GPU, but there's also a version used in the entry-level ‌MacBook Air‌ models that has one of the cores disabled for a 7-core GPU.</a:t>
            </a:r>
          </a:p>
          <a:p>
            <a:pPr algn="l" fontAlgn="base"/>
            <a:r>
              <a:rPr lang="en-US" b="0" i="0" dirty="0">
                <a:solidFill>
                  <a:srgbClr val="D7D7D7"/>
                </a:solidFill>
                <a:effectLst/>
                <a:latin typeface="Fira Sans Condensed Light" panose="020B0403050000020004" pitchFamily="34" charset="0"/>
              </a:rPr>
              <a:t>GPUs in the ‌Mac mini‌, MacBook Pro, and higher-end M1 ‌MacBook Air‌ models are all 8-core GPUs capable of running close to 25,000 threads simultaneously and with 2.6 teraflops of throughput. According to Apple, the M1 has the fastest integrated graphics in a personal computer.</a:t>
            </a:r>
          </a:p>
          <a:p>
            <a:br>
              <a:rPr lang="en-US" dirty="0">
                <a:latin typeface="Fira Sans Condensed Light" panose="020B0403050000020004" pitchFamily="34" charset="0"/>
              </a:rPr>
            </a:br>
            <a:endParaRPr lang="ru-RU" dirty="0">
              <a:latin typeface="Fira Sans Condensed Light" panose="020B0403050000020004" pitchFamily="34" charset="0"/>
            </a:endParaRPr>
          </a:p>
        </p:txBody>
      </p:sp>
      <p:pic>
        <p:nvPicPr>
          <p:cNvPr id="4" name="Рисунок 3">
            <a:extLst>
              <a:ext uri="{FF2B5EF4-FFF2-40B4-BE49-F238E27FC236}">
                <a16:creationId xmlns:a16="http://schemas.microsoft.com/office/drawing/2014/main" id="{085D9F3D-D5FF-315B-86E2-C6703C441848}"/>
              </a:ext>
            </a:extLst>
          </p:cNvPr>
          <p:cNvPicPr>
            <a:picLocks noChangeAspect="1"/>
          </p:cNvPicPr>
          <p:nvPr/>
        </p:nvPicPr>
        <p:blipFill>
          <a:blip r:embed="rId4"/>
          <a:stretch>
            <a:fillRect/>
          </a:stretch>
        </p:blipFill>
        <p:spPr>
          <a:xfrm>
            <a:off x="250031" y="2490550"/>
            <a:ext cx="3810000" cy="214312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5" name="TextBox 4">
            <a:extLst>
              <a:ext uri="{FF2B5EF4-FFF2-40B4-BE49-F238E27FC236}">
                <a16:creationId xmlns:a16="http://schemas.microsoft.com/office/drawing/2014/main" id="{7A30DE9A-02F6-D9D9-9B53-F76F8103BFA4}"/>
              </a:ext>
            </a:extLst>
          </p:cNvPr>
          <p:cNvSpPr txBox="1"/>
          <p:nvPr/>
        </p:nvSpPr>
        <p:spPr>
          <a:xfrm>
            <a:off x="4060031" y="2490550"/>
            <a:ext cx="4574073" cy="954107"/>
          </a:xfrm>
          <a:prstGeom prst="rect">
            <a:avLst/>
          </a:prstGeom>
          <a:noFill/>
        </p:spPr>
        <p:txBody>
          <a:bodyPr wrap="square" rtlCol="0">
            <a:spAutoFit/>
          </a:bodyPr>
          <a:lstStyle/>
          <a:p>
            <a:r>
              <a:rPr lang="en-US" dirty="0">
                <a:solidFill>
                  <a:schemeClr val="tx2"/>
                </a:solidFill>
                <a:latin typeface="Fira Sans Condensed Light" panose="020B0403050000020004" pitchFamily="34" charset="0"/>
              </a:rPr>
              <a:t>Graphics performance tests</a:t>
            </a:r>
            <a:r>
              <a:rPr lang="en-US" b="0" i="0" dirty="0">
                <a:solidFill>
                  <a:schemeClr val="tx2"/>
                </a:solidFill>
                <a:effectLst/>
                <a:latin typeface="Fira Sans Condensed Light" panose="020B0403050000020004" pitchFamily="34" charset="0"/>
              </a:rPr>
              <a:t> </a:t>
            </a:r>
            <a:r>
              <a:rPr lang="en-US" b="0" i="0" dirty="0">
                <a:solidFill>
                  <a:srgbClr val="D7D7D7"/>
                </a:solidFill>
                <a:effectLst/>
                <a:latin typeface="Fira Sans Condensed Light" panose="020B0403050000020004" pitchFamily="34" charset="0"/>
              </a:rPr>
              <a:t>have suggested the M1 chip offers performance that exceeds the GeForce GTX 1050 </a:t>
            </a:r>
            <a:r>
              <a:rPr lang="en-US" b="0" i="0" dirty="0" err="1">
                <a:solidFill>
                  <a:srgbClr val="D7D7D7"/>
                </a:solidFill>
                <a:effectLst/>
                <a:latin typeface="Fira Sans Condensed Light" panose="020B0403050000020004" pitchFamily="34" charset="0"/>
              </a:rPr>
              <a:t>Ti</a:t>
            </a:r>
            <a:r>
              <a:rPr lang="en-US" b="0" i="0" dirty="0">
                <a:solidFill>
                  <a:srgbClr val="D7D7D7"/>
                </a:solidFill>
                <a:effectLst/>
                <a:latin typeface="Fira Sans Condensed Light" panose="020B0403050000020004" pitchFamily="34" charset="0"/>
              </a:rPr>
              <a:t> and Radeon RX 560. It also earned </a:t>
            </a:r>
            <a:r>
              <a:rPr lang="en-US" dirty="0">
                <a:solidFill>
                  <a:schemeClr val="tx2"/>
                </a:solidFill>
                <a:latin typeface="Fira Sans Condensed Light" panose="020B0403050000020004" pitchFamily="34" charset="0"/>
              </a:rPr>
              <a:t>an</a:t>
            </a:r>
            <a:r>
              <a:rPr lang="en-US" dirty="0">
                <a:solidFill>
                  <a:srgbClr val="8CA8D3"/>
                </a:solidFill>
                <a:latin typeface="Fira Sans Condensed Light" panose="020B0403050000020004" pitchFamily="34" charset="0"/>
              </a:rPr>
              <a:t> </a:t>
            </a:r>
            <a:r>
              <a:rPr lang="en-US" dirty="0">
                <a:solidFill>
                  <a:schemeClr val="tx2"/>
                </a:solidFill>
                <a:latin typeface="Fira Sans Condensed Light" panose="020B0403050000020004" pitchFamily="34" charset="0"/>
              </a:rPr>
              <a:t>OpenCL score of 19305</a:t>
            </a:r>
            <a:r>
              <a:rPr lang="en-US" b="0" i="0" dirty="0">
                <a:solidFill>
                  <a:srgbClr val="D7D7D7"/>
                </a:solidFill>
                <a:effectLst/>
                <a:latin typeface="Fira Sans Condensed Light" panose="020B0403050000020004" pitchFamily="34" charset="0"/>
              </a:rPr>
              <a:t>, similar to the Radeon RX 560X and Radeon Pro WX 4100.</a:t>
            </a:r>
            <a:endParaRPr lang="ru-RU" dirty="0">
              <a:latin typeface="Fira Sans Condensed Light" panose="020B0403050000020004" pitchFamily="34" charset="0"/>
            </a:endParaRPr>
          </a:p>
        </p:txBody>
      </p:sp>
      <p:pic>
        <p:nvPicPr>
          <p:cNvPr id="7" name="Рисунок 6">
            <a:extLst>
              <a:ext uri="{FF2B5EF4-FFF2-40B4-BE49-F238E27FC236}">
                <a16:creationId xmlns:a16="http://schemas.microsoft.com/office/drawing/2014/main" id="{8A5B52F8-3B95-9B26-8663-8E6790B4839D}"/>
              </a:ext>
            </a:extLst>
          </p:cNvPr>
          <p:cNvPicPr>
            <a:picLocks noChangeAspect="1"/>
          </p:cNvPicPr>
          <p:nvPr/>
        </p:nvPicPr>
        <p:blipFill>
          <a:blip r:embed="rId5"/>
          <a:stretch>
            <a:fillRect/>
          </a:stretch>
        </p:blipFill>
        <p:spPr>
          <a:xfrm>
            <a:off x="4442067" y="3444657"/>
            <a:ext cx="3810000" cy="16573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a Neural Engine</a:t>
            </a:r>
            <a:endParaRPr dirty="0"/>
          </a:p>
        </p:txBody>
      </p:sp>
      <p:sp>
        <p:nvSpPr>
          <p:cNvPr id="2" name="TextBox 1">
            <a:extLst>
              <a:ext uri="{FF2B5EF4-FFF2-40B4-BE49-F238E27FC236}">
                <a16:creationId xmlns:a16="http://schemas.microsoft.com/office/drawing/2014/main" id="{03C259F2-6258-A074-0F50-83F8EE222E3C}"/>
              </a:ext>
            </a:extLst>
          </p:cNvPr>
          <p:cNvSpPr txBox="1"/>
          <p:nvPr/>
        </p:nvSpPr>
        <p:spPr>
          <a:xfrm>
            <a:off x="428625" y="1400175"/>
            <a:ext cx="8110691" cy="1384995"/>
          </a:xfrm>
          <a:prstGeom prst="rect">
            <a:avLst/>
          </a:prstGeom>
          <a:noFill/>
        </p:spPr>
        <p:txBody>
          <a:bodyPr wrap="square" rtlCol="0">
            <a:spAutoFit/>
          </a:bodyPr>
          <a:lstStyle/>
          <a:p>
            <a:pPr algn="l" fontAlgn="base"/>
            <a:r>
              <a:rPr lang="en-US" b="0" i="0" dirty="0">
                <a:solidFill>
                  <a:srgbClr val="D7D7D7"/>
                </a:solidFill>
                <a:effectLst/>
                <a:latin typeface="Fira Sans Condensed Light" panose="020B0403050000020004" pitchFamily="34" charset="0"/>
              </a:rPr>
              <a:t>The M1 chip has a built-in Neural Engine, a component that Apple first started adding to its A-series chips a few years ago. The Neural Engine is designed to accelerate machine learning tasks across the Mac for things like video analysis, voice recognition, image processing, and more.</a:t>
            </a:r>
          </a:p>
          <a:p>
            <a:pPr algn="l" fontAlgn="base"/>
            <a:r>
              <a:rPr lang="en-US" b="0" i="0" dirty="0">
                <a:solidFill>
                  <a:srgbClr val="D7D7D7"/>
                </a:solidFill>
                <a:effectLst/>
                <a:latin typeface="Fira Sans Condensed Light" panose="020B0403050000020004" pitchFamily="34" charset="0"/>
              </a:rPr>
              <a:t>The 16-core Neural Engine is capable of 11 trillion operations per second for up to 15x faster machine learning performance compared to the previous generation of models that have moved to the M1.</a:t>
            </a:r>
          </a:p>
          <a:p>
            <a:endParaRPr lang="ru-RU" dirty="0">
              <a:latin typeface="Fira Sans Condensed Light" panose="020B0403050000020004" pitchFamily="34" charset="0"/>
            </a:endParaRPr>
          </a:p>
        </p:txBody>
      </p:sp>
      <p:pic>
        <p:nvPicPr>
          <p:cNvPr id="4" name="Рисунок 3">
            <a:extLst>
              <a:ext uri="{FF2B5EF4-FFF2-40B4-BE49-F238E27FC236}">
                <a16:creationId xmlns:a16="http://schemas.microsoft.com/office/drawing/2014/main" id="{44170168-0E37-DC10-859E-956F34994C9A}"/>
              </a:ext>
            </a:extLst>
          </p:cNvPr>
          <p:cNvPicPr>
            <a:picLocks noChangeAspect="1"/>
          </p:cNvPicPr>
          <p:nvPr/>
        </p:nvPicPr>
        <p:blipFill>
          <a:blip r:embed="rId4"/>
          <a:stretch>
            <a:fillRect/>
          </a:stretch>
        </p:blipFill>
        <p:spPr>
          <a:xfrm>
            <a:off x="250031" y="2571750"/>
            <a:ext cx="8643938" cy="25362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1"/>
        <p:cNvGrpSpPr/>
        <p:nvPr/>
      </p:nvGrpSpPr>
      <p:grpSpPr>
        <a:xfrm>
          <a:off x="0" y="0"/>
          <a:ext cx="0" cy="0"/>
          <a:chOff x="0" y="0"/>
          <a:chExt cx="0" cy="0"/>
        </a:xfrm>
      </p:grpSpPr>
      <p:grpSp>
        <p:nvGrpSpPr>
          <p:cNvPr id="1605" name="Google Shape;1605;p42"/>
          <p:cNvGrpSpPr/>
          <p:nvPr/>
        </p:nvGrpSpPr>
        <p:grpSpPr>
          <a:xfrm>
            <a:off x="1047565" y="1676257"/>
            <a:ext cx="635477" cy="633411"/>
            <a:chOff x="6039282" y="1042577"/>
            <a:chExt cx="734315" cy="731929"/>
          </a:xfrm>
        </p:grpSpPr>
        <p:sp>
          <p:nvSpPr>
            <p:cNvPr id="1606"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2"/>
          <p:cNvGrpSpPr/>
          <p:nvPr/>
        </p:nvGrpSpPr>
        <p:grpSpPr>
          <a:xfrm>
            <a:off x="685928" y="1318008"/>
            <a:ext cx="1359588" cy="1359588"/>
            <a:chOff x="885403" y="1571142"/>
            <a:chExt cx="2598600" cy="2598600"/>
          </a:xfrm>
        </p:grpSpPr>
        <p:sp>
          <p:nvSpPr>
            <p:cNvPr id="1628" name="Google Shape;1628;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42"/>
          <p:cNvGrpSpPr/>
          <p:nvPr/>
        </p:nvGrpSpPr>
        <p:grpSpPr>
          <a:xfrm>
            <a:off x="5175119" y="1676257"/>
            <a:ext cx="635477" cy="633411"/>
            <a:chOff x="6039282" y="1042577"/>
            <a:chExt cx="734315" cy="731929"/>
          </a:xfrm>
        </p:grpSpPr>
        <p:sp>
          <p:nvSpPr>
            <p:cNvPr id="1632"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2"/>
          <p:cNvGrpSpPr/>
          <p:nvPr/>
        </p:nvGrpSpPr>
        <p:grpSpPr>
          <a:xfrm rot="9050597">
            <a:off x="4813463" y="1313173"/>
            <a:ext cx="1359571" cy="1359571"/>
            <a:chOff x="885403" y="1571142"/>
            <a:chExt cx="2598600" cy="2598600"/>
          </a:xfrm>
        </p:grpSpPr>
        <p:sp>
          <p:nvSpPr>
            <p:cNvPr id="1654"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2"/>
          <p:cNvGrpSpPr/>
          <p:nvPr/>
        </p:nvGrpSpPr>
        <p:grpSpPr>
          <a:xfrm>
            <a:off x="1047565" y="3210636"/>
            <a:ext cx="635477" cy="633411"/>
            <a:chOff x="6039282" y="1042577"/>
            <a:chExt cx="734315" cy="731929"/>
          </a:xfrm>
        </p:grpSpPr>
        <p:sp>
          <p:nvSpPr>
            <p:cNvPr id="1658" name="Google Shape;1658;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42"/>
          <p:cNvGrpSpPr/>
          <p:nvPr/>
        </p:nvGrpSpPr>
        <p:grpSpPr>
          <a:xfrm rot="3938964">
            <a:off x="686008" y="2852262"/>
            <a:ext cx="1359428" cy="1359428"/>
            <a:chOff x="885403" y="1571142"/>
            <a:chExt cx="2598600" cy="2598600"/>
          </a:xfrm>
        </p:grpSpPr>
        <p:sp>
          <p:nvSpPr>
            <p:cNvPr id="1680" name="Google Shape;1680;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2"/>
          <p:cNvGrpSpPr/>
          <p:nvPr/>
        </p:nvGrpSpPr>
        <p:grpSpPr>
          <a:xfrm>
            <a:off x="5175119" y="3210636"/>
            <a:ext cx="635477" cy="633411"/>
            <a:chOff x="6039282" y="1042577"/>
            <a:chExt cx="734315" cy="731929"/>
          </a:xfrm>
        </p:grpSpPr>
        <p:sp>
          <p:nvSpPr>
            <p:cNvPr id="1684" name="Google Shape;1684;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42"/>
          <p:cNvGrpSpPr/>
          <p:nvPr/>
        </p:nvGrpSpPr>
        <p:grpSpPr>
          <a:xfrm rot="-5079530">
            <a:off x="4813491" y="2852495"/>
            <a:ext cx="1359514" cy="1359514"/>
            <a:chOff x="885403" y="1571142"/>
            <a:chExt cx="2598600" cy="2598600"/>
          </a:xfrm>
        </p:grpSpPr>
        <p:sp>
          <p:nvSpPr>
            <p:cNvPr id="1706" name="Google Shape;1706;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1" name="Google Shape;1711;p42"/>
          <p:cNvSpPr txBox="1"/>
          <p:nvPr/>
        </p:nvSpPr>
        <p:spPr>
          <a:xfrm>
            <a:off x="2061251" y="1805322"/>
            <a:ext cx="2074800" cy="349200"/>
          </a:xfrm>
          <a:prstGeom prst="rect">
            <a:avLst/>
          </a:prstGeom>
          <a:noFill/>
          <a:ln>
            <a:noFill/>
          </a:ln>
        </p:spPr>
        <p:txBody>
          <a:bodyPr spcFirstLastPara="1" wrap="square" lIns="91425" tIns="54850" rIns="91425" bIns="0" anchor="t" anchorCtr="0">
            <a:noAutofit/>
          </a:bodyPr>
          <a:lstStyle/>
          <a:p>
            <a:pPr algn="l" fontAlgn="base"/>
            <a:r>
              <a:rPr lang="en-US" sz="2000" b="1" i="0" dirty="0">
                <a:solidFill>
                  <a:srgbClr val="D7D7D7"/>
                </a:solidFill>
                <a:effectLst/>
                <a:latin typeface="Rajdhani" panose="020B0604020202020204" charset="0"/>
                <a:cs typeface="Rajdhani" panose="020B0604020202020204" charset="0"/>
              </a:rPr>
              <a:t>Apple M1 Speed</a:t>
            </a:r>
          </a:p>
        </p:txBody>
      </p:sp>
      <p:sp>
        <p:nvSpPr>
          <p:cNvPr id="1712" name="Google Shape;1712;p42"/>
          <p:cNvSpPr txBox="1"/>
          <p:nvPr/>
        </p:nvSpPr>
        <p:spPr>
          <a:xfrm>
            <a:off x="1996378" y="3346760"/>
            <a:ext cx="2074800" cy="349200"/>
          </a:xfrm>
          <a:prstGeom prst="rect">
            <a:avLst/>
          </a:prstGeom>
          <a:noFill/>
          <a:ln>
            <a:noFill/>
          </a:ln>
        </p:spPr>
        <p:txBody>
          <a:bodyPr spcFirstLastPara="1" wrap="square" lIns="91425" tIns="54850" rIns="91425" bIns="0" anchor="t" anchorCtr="0">
            <a:noAutofit/>
          </a:bodyPr>
          <a:lstStyle/>
          <a:p>
            <a:pPr algn="l" fontAlgn="base"/>
            <a:r>
              <a:rPr lang="en-US" sz="1600" b="1" i="0" dirty="0">
                <a:solidFill>
                  <a:srgbClr val="D7D7D7"/>
                </a:solidFill>
                <a:effectLst/>
                <a:latin typeface="Rajdhani" panose="020B0604020202020204" charset="0"/>
                <a:cs typeface="Rajdhani" panose="020B0604020202020204" charset="0"/>
              </a:rPr>
              <a:t>M1 Security Features</a:t>
            </a:r>
          </a:p>
        </p:txBody>
      </p:sp>
      <p:sp>
        <p:nvSpPr>
          <p:cNvPr id="1713" name="Google Shape;1713;p42"/>
          <p:cNvSpPr txBox="1"/>
          <p:nvPr/>
        </p:nvSpPr>
        <p:spPr>
          <a:xfrm>
            <a:off x="6238525" y="1565500"/>
            <a:ext cx="2074800" cy="349200"/>
          </a:xfrm>
          <a:prstGeom prst="rect">
            <a:avLst/>
          </a:prstGeom>
          <a:noFill/>
          <a:ln>
            <a:noFill/>
          </a:ln>
        </p:spPr>
        <p:txBody>
          <a:bodyPr spcFirstLastPara="1" wrap="square" lIns="91425" tIns="54850" rIns="91425" bIns="0" anchor="t" anchorCtr="0">
            <a:noAutofit/>
          </a:bodyPr>
          <a:lstStyle/>
          <a:p>
            <a:pPr>
              <a:spcAft>
                <a:spcPts val="1600"/>
              </a:spcAft>
            </a:pPr>
            <a:r>
              <a:rPr lang="en-US" sz="2400" b="1" i="0" dirty="0">
                <a:solidFill>
                  <a:srgbClr val="D7D7D7"/>
                </a:solidFill>
                <a:effectLst/>
                <a:latin typeface="Rajdhani" panose="020B0604020202020204" charset="0"/>
                <a:cs typeface="Rajdhani" panose="020B0604020202020204" charset="0"/>
              </a:rPr>
              <a:t>Battery Life</a:t>
            </a:r>
          </a:p>
          <a:p>
            <a:pPr marL="0" lvl="0" indent="0" algn="l" rtl="0">
              <a:spcBef>
                <a:spcPts val="0"/>
              </a:spcBef>
              <a:spcAft>
                <a:spcPts val="1600"/>
              </a:spcAft>
              <a:buNone/>
            </a:pPr>
            <a:endParaRPr sz="1800" b="1" dirty="0">
              <a:solidFill>
                <a:schemeClr val="lt2"/>
              </a:solidFill>
              <a:latin typeface="Rajdhani"/>
              <a:ea typeface="Rajdhani"/>
              <a:cs typeface="Rajdhani"/>
              <a:sym typeface="Rajdhani"/>
            </a:endParaRPr>
          </a:p>
        </p:txBody>
      </p:sp>
      <p:sp>
        <p:nvSpPr>
          <p:cNvPr id="1714" name="Google Shape;1714;p42"/>
          <p:cNvSpPr txBox="1"/>
          <p:nvPr/>
        </p:nvSpPr>
        <p:spPr>
          <a:xfrm>
            <a:off x="6234331" y="3315336"/>
            <a:ext cx="2074800" cy="349200"/>
          </a:xfrm>
          <a:prstGeom prst="rect">
            <a:avLst/>
          </a:prstGeom>
          <a:noFill/>
          <a:ln>
            <a:noFill/>
          </a:ln>
        </p:spPr>
        <p:txBody>
          <a:bodyPr spcFirstLastPara="1" wrap="square" lIns="91425" tIns="54850" rIns="91425" bIns="0" anchor="t" anchorCtr="0">
            <a:noAutofit/>
          </a:bodyPr>
          <a:lstStyle/>
          <a:p>
            <a:pPr>
              <a:spcAft>
                <a:spcPts val="1600"/>
              </a:spcAft>
            </a:pPr>
            <a:r>
              <a:rPr lang="en-US" b="1" i="0" dirty="0">
                <a:solidFill>
                  <a:srgbClr val="D7D7D7"/>
                </a:solidFill>
                <a:effectLst/>
                <a:latin typeface="Rajdhani" panose="020B0604020202020204" charset="0"/>
                <a:cs typeface="Rajdhani" panose="020B0604020202020204" charset="0"/>
              </a:rPr>
              <a:t>Running Apps on M1 Macs</a:t>
            </a:r>
          </a:p>
          <a:p>
            <a:pPr marL="0" lvl="0" indent="0" algn="l" rtl="0">
              <a:spcBef>
                <a:spcPts val="0"/>
              </a:spcBef>
              <a:spcAft>
                <a:spcPts val="1600"/>
              </a:spcAft>
              <a:buNone/>
            </a:pPr>
            <a:endParaRPr sz="1800" b="1" dirty="0">
              <a:solidFill>
                <a:schemeClr val="lt2"/>
              </a:solidFill>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1722" name="Google Shape;1722;p43"/>
          <p:cNvSpPr txBox="1">
            <a:spLocks noGrp="1"/>
          </p:cNvSpPr>
          <p:nvPr>
            <p:ph type="subTitle" idx="2"/>
          </p:nvPr>
        </p:nvSpPr>
        <p:spPr>
          <a:xfrm flipH="1">
            <a:off x="5689204" y="1643613"/>
            <a:ext cx="2711100" cy="739200"/>
          </a:xfrm>
          <a:prstGeom prst="rect">
            <a:avLst/>
          </a:prstGeom>
        </p:spPr>
        <p:txBody>
          <a:bodyPr spcFirstLastPara="1" wrap="square" lIns="91425" tIns="91425" rIns="91425" bIns="91425" anchor="t" anchorCtr="0">
            <a:noAutofit/>
          </a:bodyPr>
          <a:lstStyle/>
          <a:p>
            <a:pPr algn="l" fontAlgn="base"/>
            <a:r>
              <a:rPr lang="en-US" b="0" i="0" dirty="0">
                <a:solidFill>
                  <a:srgbClr val="D7D7D7"/>
                </a:solidFill>
                <a:effectLst/>
                <a:latin typeface="Fira Sans Condensed Light" panose="020B0403050000020004" pitchFamily="34" charset="0"/>
              </a:rPr>
              <a:t>Even with the incredible speed improvements that the M1 chip brings, it is also more battery-efficient than any other Mac chip Apple has released to date.</a:t>
            </a:r>
          </a:p>
          <a:p>
            <a:pPr algn="l" fontAlgn="base"/>
            <a:r>
              <a:rPr lang="en-US" b="0" i="0" dirty="0">
                <a:solidFill>
                  <a:srgbClr val="D7D7D7"/>
                </a:solidFill>
                <a:effectLst/>
                <a:latin typeface="Fira Sans Condensed Light" panose="020B0403050000020004" pitchFamily="34" charset="0"/>
              </a:rPr>
              <a:t>Battery life in an M1 Mac lasts up to 2x longer than in prior-generation Macs. The Mac with the longest battery life is the 13-inch MacBook Pro, which lasts for up to 20 hours. That's double the battery life of the prior-generation model.</a:t>
            </a:r>
          </a:p>
        </p:txBody>
      </p:sp>
      <p:sp>
        <p:nvSpPr>
          <p:cNvPr id="1723" name="Google Shape;1723;p43"/>
          <p:cNvSpPr txBox="1">
            <a:spLocks noGrp="1"/>
          </p:cNvSpPr>
          <p:nvPr>
            <p:ph type="subTitle" idx="4"/>
          </p:nvPr>
        </p:nvSpPr>
        <p:spPr>
          <a:xfrm flipH="1">
            <a:off x="78581" y="1643614"/>
            <a:ext cx="2590278" cy="1025246"/>
          </a:xfrm>
          <a:prstGeom prst="rect">
            <a:avLst/>
          </a:prstGeom>
        </p:spPr>
        <p:txBody>
          <a:bodyPr spcFirstLastPara="1" wrap="square" lIns="91425" tIns="91425" rIns="91425" bIns="91425" anchor="t" anchorCtr="0">
            <a:noAutofit/>
          </a:bodyPr>
          <a:lstStyle/>
          <a:p>
            <a:pPr algn="l" fontAlgn="base"/>
            <a:r>
              <a:rPr lang="en-US" sz="1600" b="0" i="0" dirty="0">
                <a:solidFill>
                  <a:srgbClr val="D7D7D7"/>
                </a:solidFill>
                <a:effectLst/>
                <a:latin typeface="Fira Sans Condensed Light" panose="020B0403050000020004" pitchFamily="34" charset="0"/>
              </a:rPr>
              <a:t>      </a:t>
            </a:r>
            <a:r>
              <a:rPr lang="en-US" b="0" i="0" dirty="0">
                <a:solidFill>
                  <a:srgbClr val="D7D7D7"/>
                </a:solidFill>
                <a:effectLst/>
                <a:latin typeface="Fira Sans Condensed Light" panose="020B0403050000020004" pitchFamily="34" charset="0"/>
              </a:rPr>
              <a:t>The M1 chip brings up to 3.5x faster CPU performance, up to 6x faster GPU performance, and up to 15x faster machine learning capabilities compared to the Intel chips used in prior-generation machines.</a:t>
            </a:r>
          </a:p>
          <a:p>
            <a:pPr algn="l" fontAlgn="base"/>
            <a:r>
              <a:rPr lang="en-US" b="0" i="0" dirty="0">
                <a:solidFill>
                  <a:srgbClr val="D7D7D7"/>
                </a:solidFill>
                <a:effectLst/>
                <a:latin typeface="Fira Sans Condensed Light" panose="020B0403050000020004" pitchFamily="34" charset="0"/>
              </a:rPr>
              <a:t>      Compared to the latest PC laptop chips, the M1 offers 2x faster CPU performance and does so using just 25 percent of the power.</a:t>
            </a:r>
          </a:p>
          <a:p>
            <a:br>
              <a:rPr lang="en-US" dirty="0">
                <a:latin typeface="Fira Sans Condensed Light" panose="020B0403050000020004" pitchFamily="34" charset="0"/>
              </a:rPr>
            </a:br>
            <a:endParaRPr dirty="0">
              <a:latin typeface="Fira Sans Condensed Light" panose="020B0403050000020004" pitchFamily="34" charset="0"/>
            </a:endParaRPr>
          </a:p>
        </p:txBody>
      </p:sp>
      <p:sp>
        <p:nvSpPr>
          <p:cNvPr id="1724" name="Google Shape;1724;p43"/>
          <p:cNvSpPr txBox="1">
            <a:spLocks noGrp="1"/>
          </p:cNvSpPr>
          <p:nvPr>
            <p:ph type="subTitle" idx="1"/>
          </p:nvPr>
        </p:nvSpPr>
        <p:spPr>
          <a:xfrm flipH="1">
            <a:off x="5689204" y="1198113"/>
            <a:ext cx="2711100" cy="445500"/>
          </a:xfrm>
          <a:prstGeom prst="rect">
            <a:avLst/>
          </a:prstGeom>
        </p:spPr>
        <p:txBody>
          <a:bodyPr spcFirstLastPara="1" wrap="square" lIns="91425" tIns="91425" rIns="91425" bIns="91425" anchor="ctr" anchorCtr="0">
            <a:noAutofit/>
          </a:bodyPr>
          <a:lstStyle/>
          <a:p>
            <a:pPr>
              <a:spcAft>
                <a:spcPts val="1600"/>
              </a:spcAft>
            </a:pPr>
            <a:r>
              <a:rPr lang="en-US" sz="2400" b="1" i="0" dirty="0">
                <a:solidFill>
                  <a:srgbClr val="D7D7D7"/>
                </a:solidFill>
                <a:effectLst/>
                <a:latin typeface="Rajdhani" panose="020B0604020202020204" charset="0"/>
                <a:cs typeface="Rajdhani" panose="020B0604020202020204" charset="0"/>
              </a:rPr>
              <a:t>Battery Life</a:t>
            </a:r>
          </a:p>
        </p:txBody>
      </p:sp>
      <p:sp>
        <p:nvSpPr>
          <p:cNvPr id="1725" name="Google Shape;1725;p43"/>
          <p:cNvSpPr txBox="1">
            <a:spLocks noGrp="1"/>
          </p:cNvSpPr>
          <p:nvPr>
            <p:ph type="subTitle" idx="3"/>
          </p:nvPr>
        </p:nvSpPr>
        <p:spPr>
          <a:xfrm flipH="1">
            <a:off x="526835" y="1198113"/>
            <a:ext cx="2711100" cy="445500"/>
          </a:xfrm>
          <a:prstGeom prst="rect">
            <a:avLst/>
          </a:prstGeom>
        </p:spPr>
        <p:txBody>
          <a:bodyPr spcFirstLastPara="1" wrap="square" lIns="91425" tIns="91425" rIns="91425" bIns="91425" anchor="ctr" anchorCtr="0">
            <a:noAutofit/>
          </a:bodyPr>
          <a:lstStyle/>
          <a:p>
            <a:pPr algn="l" fontAlgn="base"/>
            <a:r>
              <a:rPr lang="en-US" sz="2400" b="1" i="0" dirty="0">
                <a:solidFill>
                  <a:srgbClr val="D7D7D7"/>
                </a:solidFill>
                <a:effectLst/>
                <a:latin typeface="Rajdhani" panose="020B0604020202020204" charset="0"/>
                <a:cs typeface="Rajdhani" panose="020B0604020202020204" charset="0"/>
              </a:rPr>
              <a:t>Apple M1 Speed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fontAlgn="base"/>
            <a:r>
              <a:rPr lang="en-US" b="1" i="0" dirty="0">
                <a:solidFill>
                  <a:srgbClr val="D7D7D7"/>
                </a:solidFill>
                <a:effectLst/>
                <a:latin typeface="Rajdhani" panose="020B0604020202020204" charset="0"/>
                <a:cs typeface="Rajdhani" panose="020B0604020202020204" charset="0"/>
              </a:rPr>
              <a:t>M1 Security Features</a:t>
            </a:r>
          </a:p>
        </p:txBody>
      </p:sp>
      <p:grpSp>
        <p:nvGrpSpPr>
          <p:cNvPr id="1745" name="Google Shape;1745;p44"/>
          <p:cNvGrpSpPr/>
          <p:nvPr/>
        </p:nvGrpSpPr>
        <p:grpSpPr>
          <a:xfrm>
            <a:off x="656395" y="1676343"/>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
        <p:nvSpPr>
          <p:cNvPr id="1753" name="Google Shape;1753;p44"/>
          <p:cNvSpPr txBox="1">
            <a:spLocks noGrp="1"/>
          </p:cNvSpPr>
          <p:nvPr>
            <p:ph type="subTitle" idx="4294967295"/>
          </p:nvPr>
        </p:nvSpPr>
        <p:spPr>
          <a:xfrm flipH="1">
            <a:off x="4842775" y="2091500"/>
            <a:ext cx="3227100" cy="1403400"/>
          </a:xfrm>
          <a:prstGeom prst="rect">
            <a:avLst/>
          </a:prstGeom>
        </p:spPr>
        <p:txBody>
          <a:bodyPr spcFirstLastPara="1" wrap="square" lIns="91425" tIns="274300" rIns="91425" bIns="91425" anchor="ctr" anchorCtr="0">
            <a:noAutofit/>
          </a:bodyPr>
          <a:lstStyle/>
          <a:p>
            <a:pPr algn="l" fontAlgn="base"/>
            <a:r>
              <a:rPr lang="en-US" sz="1400" b="0" i="0" dirty="0">
                <a:solidFill>
                  <a:srgbClr val="D7D7D7"/>
                </a:solidFill>
                <a:effectLst/>
                <a:latin typeface="Fira Sans Condensed Light" panose="020B0403050000020004" pitchFamily="34" charset="0"/>
              </a:rPr>
              <a:t>Intel Macs had a built-in T2 chip that handled security and other features on the Macs, but with the M1 chips, that functionality is built right in and a secondary chip isn't required.</a:t>
            </a:r>
          </a:p>
          <a:p>
            <a:pPr algn="l" fontAlgn="base"/>
            <a:r>
              <a:rPr lang="en-US" sz="1400" b="0" i="0" dirty="0">
                <a:solidFill>
                  <a:srgbClr val="D7D7D7"/>
                </a:solidFill>
                <a:effectLst/>
                <a:latin typeface="Fira Sans Condensed Light" panose="020B0403050000020004" pitchFamily="34" charset="0"/>
              </a:rPr>
              <a:t>The M1 has a built-in Secure Enclave that manages </a:t>
            </a:r>
            <a:r>
              <a:rPr lang="en-US" sz="1400" dirty="0">
                <a:solidFill>
                  <a:schemeClr val="tx2"/>
                </a:solidFill>
                <a:latin typeface="Fira Sans Condensed Light" panose="020B0403050000020004" pitchFamily="34" charset="0"/>
              </a:rPr>
              <a:t>Touch ID</a:t>
            </a:r>
            <a:r>
              <a:rPr lang="en-US" sz="1400" b="0" i="0" dirty="0">
                <a:solidFill>
                  <a:schemeClr val="tx2"/>
                </a:solidFill>
                <a:effectLst/>
                <a:latin typeface="Fira Sans Condensed Light" panose="020B0403050000020004" pitchFamily="34" charset="0"/>
              </a:rPr>
              <a:t> </a:t>
            </a:r>
            <a:r>
              <a:rPr lang="en-US" sz="1400" b="0" i="0" dirty="0">
                <a:solidFill>
                  <a:srgbClr val="D7D7D7"/>
                </a:solidFill>
                <a:effectLst/>
                <a:latin typeface="Fira Sans Condensed Light" panose="020B0403050000020004" pitchFamily="34" charset="0"/>
              </a:rPr>
              <a:t>and a storage controller with AES encryption hardware for SSD performance that's faster and more secure.</a:t>
            </a:r>
          </a:p>
        </p:txBody>
      </p:sp>
      <p:cxnSp>
        <p:nvCxnSpPr>
          <p:cNvPr id="1754" name="Google Shape;1754;p44"/>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pic>
        <p:nvPicPr>
          <p:cNvPr id="3" name="Рисунок 2">
            <a:extLst>
              <a:ext uri="{FF2B5EF4-FFF2-40B4-BE49-F238E27FC236}">
                <a16:creationId xmlns:a16="http://schemas.microsoft.com/office/drawing/2014/main" id="{F72A3C23-29FA-CB01-9154-5E845CD229D3}"/>
              </a:ext>
            </a:extLst>
          </p:cNvPr>
          <p:cNvPicPr>
            <a:picLocks noChangeAspect="1"/>
          </p:cNvPicPr>
          <p:nvPr/>
        </p:nvPicPr>
        <p:blipFill>
          <a:blip r:embed="rId4"/>
          <a:stretch>
            <a:fillRect/>
          </a:stretch>
        </p:blipFill>
        <p:spPr>
          <a:xfrm>
            <a:off x="777772" y="1786816"/>
            <a:ext cx="3293432" cy="20082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fontAlgn="base"/>
            <a:r>
              <a:rPr lang="en-US" b="1" i="0" dirty="0">
                <a:solidFill>
                  <a:srgbClr val="D7D7D7"/>
                </a:solidFill>
                <a:effectLst/>
                <a:latin typeface="Rajdhani" panose="020B0604020202020204" charset="0"/>
                <a:cs typeface="Rajdhani" panose="020B0604020202020204" charset="0"/>
              </a:rPr>
              <a:t>Running Apps on M1 Macs</a:t>
            </a:r>
          </a:p>
        </p:txBody>
      </p:sp>
      <p:sp>
        <p:nvSpPr>
          <p:cNvPr id="1762" name="Google Shape;1762;p45"/>
          <p:cNvSpPr txBox="1">
            <a:spLocks noGrp="1"/>
          </p:cNvSpPr>
          <p:nvPr>
            <p:ph type="subTitle" idx="4294967295"/>
          </p:nvPr>
        </p:nvSpPr>
        <p:spPr>
          <a:xfrm>
            <a:off x="81776" y="1761428"/>
            <a:ext cx="9062224" cy="2153485"/>
          </a:xfrm>
          <a:prstGeom prst="rect">
            <a:avLst/>
          </a:prstGeom>
        </p:spPr>
        <p:txBody>
          <a:bodyPr spcFirstLastPara="1" wrap="square" lIns="91425" tIns="274300" rIns="91425" bIns="91425" anchor="ctr" anchorCtr="0">
            <a:noAutofit/>
          </a:bodyPr>
          <a:lstStyle/>
          <a:p>
            <a:pPr marL="0" lvl="0" indent="0" algn="r" rtl="0">
              <a:lnSpc>
                <a:spcPct val="100000"/>
              </a:lnSpc>
              <a:spcBef>
                <a:spcPts val="0"/>
              </a:spcBef>
              <a:spcAft>
                <a:spcPts val="1600"/>
              </a:spcAft>
              <a:buNone/>
            </a:pPr>
            <a:r>
              <a:rPr lang="en-US" sz="1400" b="0" i="0" dirty="0">
                <a:solidFill>
                  <a:srgbClr val="D7D7D7"/>
                </a:solidFill>
                <a:effectLst/>
                <a:latin typeface="Fira Sans Condensed Light" panose="020B0403050000020004" pitchFamily="34" charset="0"/>
              </a:rPr>
              <a:t>Because the M1 chip is using different architecture, Apple has built tools to allow developers to create Universal app binaries that run flawlessly on both ‌Apple Silicon‌ and Intel chips, plus it has developed the Rosetta 2 translation layer that allows x86 apps to run on the M1 chip.</a:t>
            </a:r>
          </a:p>
          <a:p>
            <a:pPr algn="l" fontAlgn="base"/>
            <a:r>
              <a:rPr lang="en-US" sz="1400" b="0" i="0" dirty="0">
                <a:solidFill>
                  <a:srgbClr val="D7D7D7"/>
                </a:solidFill>
                <a:effectLst/>
                <a:latin typeface="Fira Sans Condensed Light" panose="020B0403050000020004" pitchFamily="34" charset="0"/>
              </a:rPr>
              <a:t>Rosetta 2 is a reimagining of Rosetta, the feature that allowed PowerPC apps to run on Intel-based Macs back in 2006 when Apple swapped to Intel from PowerPC.</a:t>
            </a:r>
          </a:p>
          <a:p>
            <a:pPr algn="l" fontAlgn="base"/>
            <a:r>
              <a:rPr lang="en-US" sz="1400" b="0" i="0" dirty="0">
                <a:solidFill>
                  <a:srgbClr val="D7D7D7"/>
                </a:solidFill>
                <a:effectLst/>
                <a:latin typeface="Fira Sans Condensed Light" panose="020B0403050000020004" pitchFamily="34" charset="0"/>
              </a:rPr>
              <a:t>With Rosetta 2, apps designed for Intel machines will continue to run on M1 Macs with some limited performance compromises. For the most part, apps run similarly on both Intel and M1 Macs due to the performance improvements introduced in the M1.</a:t>
            </a:r>
          </a:p>
          <a:p>
            <a:pPr algn="l" fontAlgn="base"/>
            <a:r>
              <a:rPr lang="en-US" sz="1400" b="0" i="0" dirty="0">
                <a:solidFill>
                  <a:srgbClr val="D7D7D7"/>
                </a:solidFill>
                <a:effectLst/>
                <a:latin typeface="Fira Sans Condensed Light" panose="020B0403050000020004" pitchFamily="34" charset="0"/>
              </a:rPr>
              <a:t>Everything should function as normal when transitioning to M1 Macs, and over the course of a few years, most popular Mac apps will likely be built to run on the M1 Macs natively. Right now, there is one major compromise when choosing an M1 Mac, and that's Windows support.</a:t>
            </a:r>
          </a:p>
          <a:p>
            <a:pPr algn="l" fontAlgn="base"/>
            <a:r>
              <a:rPr lang="en-US" sz="1400" b="0" i="0" dirty="0">
                <a:solidFill>
                  <a:srgbClr val="D7D7D7"/>
                </a:solidFill>
                <a:effectLst/>
                <a:latin typeface="Fira Sans Condensed Light" panose="020B0403050000020004" pitchFamily="34" charset="0"/>
              </a:rPr>
              <a:t>There is no Boot Camp for M1 Macs and M1 Macs are not officially able to run Windows, although some users are </a:t>
            </a:r>
            <a:r>
              <a:rPr lang="en-US" sz="1400" b="0" i="0" u="none" strike="noStrike" dirty="0">
                <a:solidFill>
                  <a:srgbClr val="8CA8D3"/>
                </a:solidFill>
                <a:effectLst/>
                <a:latin typeface="Fira Sans Condensed Light" panose="020B0403050000020004" pitchFamily="34" charset="0"/>
                <a:hlinkClick r:id="rId4"/>
              </a:rPr>
              <a:t>figuring out ways</a:t>
            </a:r>
            <a:r>
              <a:rPr lang="en-US" sz="1400" b="0" i="0" dirty="0">
                <a:solidFill>
                  <a:srgbClr val="D7D7D7"/>
                </a:solidFill>
                <a:effectLst/>
                <a:latin typeface="Fira Sans Condensed Light" panose="020B0403050000020004" pitchFamily="34" charset="0"/>
              </a:rPr>
              <a:t> to make it work. Official support could come in the future, but it largely depends on Microsoft licensing its Arm-based version of Windows to consumers, and so far, that hasn't happened.</a:t>
            </a:r>
          </a:p>
          <a:p>
            <a:pPr algn="l" fontAlgn="base"/>
            <a:r>
              <a:rPr lang="en-US" sz="1400" b="0" i="0" dirty="0">
                <a:solidFill>
                  <a:srgbClr val="D7D7D7"/>
                </a:solidFill>
                <a:effectLst/>
                <a:latin typeface="Fira Sans Condensed Light" panose="020B0403050000020004" pitchFamily="34" charset="0"/>
              </a:rPr>
              <a:t>M1 Macs can run ‌iPhone‌ and ‌iPad‌ apps as well as Mac apps, so long as app developers make them available on the Mac. There used to be a way to sideload any iOS app on an M1 Mac, but that functionality </a:t>
            </a:r>
            <a:r>
              <a:rPr lang="en-US" sz="1400" b="0" i="0" u="none" strike="noStrike" dirty="0">
                <a:solidFill>
                  <a:srgbClr val="8CA8D3"/>
                </a:solidFill>
                <a:effectLst/>
                <a:latin typeface="Fira Sans Condensed Light" panose="020B0403050000020004" pitchFamily="34" charset="0"/>
                <a:hlinkClick r:id="rId5"/>
              </a:rPr>
              <a:t>was removed in January 2021</a:t>
            </a:r>
            <a:r>
              <a:rPr lang="en-US" sz="1400" b="0" i="0" dirty="0">
                <a:solidFill>
                  <a:srgbClr val="D7D7D7"/>
                </a:solidFill>
                <a:effectLst/>
                <a:latin typeface="Fira Sans Condensed Light" panose="020B0403050000020004" pitchFamily="34" charset="0"/>
              </a:rPr>
              <a:t>.</a:t>
            </a:r>
          </a:p>
          <a:p>
            <a:pPr marL="0" lvl="0" indent="0" algn="r" rtl="0">
              <a:lnSpc>
                <a:spcPct val="100000"/>
              </a:lnSpc>
              <a:spcBef>
                <a:spcPts val="0"/>
              </a:spcBef>
              <a:spcAft>
                <a:spcPts val="1600"/>
              </a:spcAft>
              <a:buNone/>
            </a:pPr>
            <a:endParaRPr sz="1050" dirty="0">
              <a:latin typeface="Fira Sans Condensed Light" panose="020B04030500000200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Apple M1 Chip</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US" sz="1400" b="0" i="0" dirty="0">
                <a:solidFill>
                  <a:srgbClr val="D7D7D7"/>
                </a:solidFill>
                <a:effectLst/>
                <a:latin typeface="Fira Sans Condensed Light" panose="020B0403050000020004" pitchFamily="34" charset="0"/>
              </a:rPr>
              <a:t>Apple in November 2020 released the first Macs with an Arm-based M1 chip, debuting 2020 13-inch MacBook Pro, </a:t>
            </a:r>
            <a:r>
              <a:rPr lang="en-US" sz="1400" dirty="0">
                <a:solidFill>
                  <a:schemeClr val="tx2"/>
                </a:solidFill>
                <a:latin typeface="Fira Sans Condensed Light" panose="020B0403050000020004" pitchFamily="34" charset="0"/>
              </a:rPr>
              <a:t>MacBook Air</a:t>
            </a:r>
            <a:r>
              <a:rPr lang="en-US" sz="1400" b="0" i="0" dirty="0">
                <a:solidFill>
                  <a:srgbClr val="D7D7D7"/>
                </a:solidFill>
                <a:effectLst/>
                <a:latin typeface="Fira Sans Condensed Light" panose="020B0403050000020004" pitchFamily="34" charset="0"/>
              </a:rPr>
              <a:t>, and </a:t>
            </a:r>
            <a:r>
              <a:rPr lang="en-US" sz="1400" dirty="0">
                <a:solidFill>
                  <a:schemeClr val="tx2"/>
                </a:solidFill>
                <a:latin typeface="Fira Sans Condensed Light" panose="020B0403050000020004" pitchFamily="34" charset="0"/>
              </a:rPr>
              <a:t>Mac mini</a:t>
            </a:r>
            <a:r>
              <a:rPr lang="en-US" sz="1400" b="0" i="0" dirty="0">
                <a:solidFill>
                  <a:schemeClr val="tx2"/>
                </a:solidFill>
                <a:effectLst/>
                <a:latin typeface="Fira Sans Condensed Light" panose="020B0403050000020004" pitchFamily="34" charset="0"/>
              </a:rPr>
              <a:t> </a:t>
            </a:r>
            <a:r>
              <a:rPr lang="en-US" sz="1400" b="0" i="0" dirty="0">
                <a:solidFill>
                  <a:srgbClr val="D7D7D7"/>
                </a:solidFill>
                <a:effectLst/>
                <a:latin typeface="Fira Sans Condensed Light" panose="020B0403050000020004" pitchFamily="34" charset="0"/>
              </a:rPr>
              <a:t>models. In early 2021, Apple added the M1 </a:t>
            </a:r>
            <a:r>
              <a:rPr lang="en-US" sz="1400" dirty="0">
                <a:solidFill>
                  <a:schemeClr val="tx2"/>
                </a:solidFill>
                <a:latin typeface="Fira Sans Condensed Light" panose="020B0403050000020004" pitchFamily="34" charset="0"/>
              </a:rPr>
              <a:t>iMac</a:t>
            </a:r>
            <a:r>
              <a:rPr lang="en-US" sz="1400" b="0" i="0" dirty="0">
                <a:solidFill>
                  <a:srgbClr val="D7D7D7"/>
                </a:solidFill>
                <a:effectLst/>
                <a:latin typeface="Fira Sans Condensed Light" panose="020B0403050000020004" pitchFamily="34" charset="0"/>
              </a:rPr>
              <a:t> and the M1 </a:t>
            </a:r>
            <a:r>
              <a:rPr lang="en-US" sz="1400" dirty="0">
                <a:solidFill>
                  <a:schemeClr val="tx2"/>
                </a:solidFill>
                <a:latin typeface="Fira Sans Condensed Light" panose="020B0403050000020004" pitchFamily="34" charset="0"/>
              </a:rPr>
              <a:t>iPad Pro</a:t>
            </a:r>
            <a:r>
              <a:rPr lang="en-US" sz="1400" b="0" i="0" dirty="0">
                <a:solidFill>
                  <a:schemeClr val="tx2"/>
                </a:solidFill>
                <a:effectLst/>
                <a:latin typeface="Fira Sans Condensed Light" panose="020B0403050000020004" pitchFamily="34" charset="0"/>
              </a:rPr>
              <a:t>. </a:t>
            </a:r>
            <a:r>
              <a:rPr lang="en-US" sz="1400" b="0" i="0" dirty="0">
                <a:solidFill>
                  <a:srgbClr val="D7D7D7"/>
                </a:solidFill>
                <a:effectLst/>
                <a:latin typeface="Fira Sans Condensed Light" panose="020B0403050000020004" pitchFamily="34" charset="0"/>
              </a:rPr>
              <a:t>The M1 chip received rave reviews for its incredible performance and efficiency, and it is the culmination of more than a decade of Apple's work on chips created for the </a:t>
            </a:r>
            <a:r>
              <a:rPr lang="en-US" sz="1400" dirty="0">
                <a:solidFill>
                  <a:schemeClr val="tx2"/>
                </a:solidFill>
                <a:latin typeface="Fira Sans Condensed Light" panose="020B0403050000020004" pitchFamily="34" charset="0"/>
              </a:rPr>
              <a:t>iPhone</a:t>
            </a:r>
            <a:r>
              <a:rPr lang="en-US" sz="1400" b="0" i="0" dirty="0">
                <a:solidFill>
                  <a:srgbClr val="D7D7D7"/>
                </a:solidFill>
                <a:effectLst/>
                <a:latin typeface="Fira Sans Condensed Light" panose="020B0403050000020004" pitchFamily="34" charset="0"/>
              </a:rPr>
              <a:t> and the </a:t>
            </a:r>
            <a:r>
              <a:rPr lang="en-US" sz="1400" b="0" i="0" strike="noStrike" dirty="0">
                <a:solidFill>
                  <a:srgbClr val="8CA8D3"/>
                </a:solidFill>
                <a:effectLst/>
                <a:latin typeface="Fira Sans Condensed Light" panose="020B0403050000020004" pitchFamily="34" charset="0"/>
                <a:hlinkClick r:id="rId4"/>
              </a:rPr>
              <a:t>iPad</a:t>
            </a:r>
            <a:r>
              <a:rPr lang="en-US" sz="1400" b="0" i="0" dirty="0">
                <a:solidFill>
                  <a:srgbClr val="D7D7D7"/>
                </a:solidFill>
                <a:effectLst/>
                <a:latin typeface="Fira Sans Condensed Light" panose="020B0403050000020004" pitchFamily="34" charset="0"/>
              </a:rPr>
              <a:t>.</a:t>
            </a:r>
          </a:p>
          <a:p>
            <a:pPr marL="0" lvl="0" indent="0" algn="l" rtl="0">
              <a:spcBef>
                <a:spcPts val="0"/>
              </a:spcBef>
              <a:spcAft>
                <a:spcPts val="0"/>
              </a:spcAft>
              <a:buNone/>
            </a:pPr>
            <a:endParaRPr sz="1400" dirty="0">
              <a:solidFill>
                <a:schemeClr val="lt2"/>
              </a:solidFill>
              <a:latin typeface="Fira Sans Condensed Light" panose="020B0403050000020004" pitchFamily="34" charset="0"/>
            </a:endParaRPr>
          </a:p>
          <a:p>
            <a:pPr marL="0" lvl="0" indent="0" algn="l" rtl="0">
              <a:spcBef>
                <a:spcPts val="1600"/>
              </a:spcBef>
              <a:spcAft>
                <a:spcPts val="1600"/>
              </a:spcAft>
              <a:buNone/>
            </a:pPr>
            <a:r>
              <a:rPr lang="en-US" sz="1100" b="0" i="0" dirty="0">
                <a:solidFill>
                  <a:srgbClr val="D7D7D7"/>
                </a:solidFill>
                <a:effectLst/>
                <a:latin typeface="Fira Sans Condensed Light" panose="020B0403050000020004" pitchFamily="34" charset="0"/>
              </a:rPr>
              <a:t>This guide walks through everything that </a:t>
            </a:r>
          </a:p>
          <a:p>
            <a:pPr marL="0" lvl="0" indent="0" algn="l" rtl="0">
              <a:spcBef>
                <a:spcPts val="1600"/>
              </a:spcBef>
              <a:spcAft>
                <a:spcPts val="1600"/>
              </a:spcAft>
              <a:buNone/>
            </a:pPr>
            <a:r>
              <a:rPr lang="en-US" sz="1100" b="0" i="0" dirty="0">
                <a:solidFill>
                  <a:srgbClr val="D7D7D7"/>
                </a:solidFill>
                <a:effectLst/>
                <a:latin typeface="Fira Sans Condensed Light" panose="020B0403050000020004" pitchFamily="34" charset="0"/>
              </a:rPr>
              <a:t>you need to know about the M1 chip and </a:t>
            </a:r>
          </a:p>
          <a:p>
            <a:pPr marL="0" lvl="0" indent="0" algn="l" rtl="0">
              <a:spcBef>
                <a:spcPts val="1600"/>
              </a:spcBef>
              <a:spcAft>
                <a:spcPts val="1600"/>
              </a:spcAft>
              <a:buNone/>
            </a:pPr>
            <a:r>
              <a:rPr lang="en-US" sz="1100" b="0" i="0" dirty="0">
                <a:solidFill>
                  <a:srgbClr val="D7D7D7"/>
                </a:solidFill>
                <a:effectLst/>
                <a:latin typeface="Fira Sans Condensed Light" panose="020B0403050000020004" pitchFamily="34" charset="0"/>
              </a:rPr>
              <a:t>how it's different from the Intel chips that came before it.</a:t>
            </a:r>
            <a:endParaRPr sz="1100" dirty="0">
              <a:solidFill>
                <a:schemeClr val="lt2"/>
              </a:solidFill>
              <a:latin typeface="Fira Sans Condensed Light" panose="020B0403050000020004" pitchFamily="34" charset="0"/>
            </a:endParaRPr>
          </a:p>
        </p:txBody>
      </p:sp>
      <p:pic>
        <p:nvPicPr>
          <p:cNvPr id="3" name="Рисунок 2">
            <a:extLst>
              <a:ext uri="{FF2B5EF4-FFF2-40B4-BE49-F238E27FC236}">
                <a16:creationId xmlns:a16="http://schemas.microsoft.com/office/drawing/2014/main" id="{DA2366EA-A889-1658-03BF-C3C4DD6DBD68}"/>
              </a:ext>
            </a:extLst>
          </p:cNvPr>
          <p:cNvPicPr>
            <a:picLocks noChangeAspect="1"/>
          </p:cNvPicPr>
          <p:nvPr/>
        </p:nvPicPr>
        <p:blipFill>
          <a:blip r:embed="rId5"/>
          <a:stretch>
            <a:fillRect/>
          </a:stretch>
        </p:blipFill>
        <p:spPr>
          <a:xfrm>
            <a:off x="4250530" y="2275532"/>
            <a:ext cx="4173469" cy="2458187"/>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02361" y="1727693"/>
            <a:ext cx="2339100" cy="421500"/>
          </a:xfrm>
          <a:prstGeom prst="rect">
            <a:avLst/>
          </a:prstGeom>
        </p:spPr>
        <p:txBody>
          <a:bodyPr spcFirstLastPara="1" wrap="square" lIns="91425" tIns="91425" rIns="91425" bIns="91425" anchor="ctr" anchorCtr="0">
            <a:noAutofit/>
          </a:bodyPr>
          <a:lstStyle/>
          <a:p>
            <a:pPr algn="l" fontAlgn="base"/>
            <a:r>
              <a:rPr lang="en-US" b="1" i="0" dirty="0">
                <a:solidFill>
                  <a:srgbClr val="D7D7D7"/>
                </a:solidFill>
                <a:effectLst/>
                <a:latin typeface="Rajdhani" panose="020B0604020202020204" charset="0"/>
                <a:cs typeface="Rajdhani" panose="020B0604020202020204" charset="0"/>
              </a:rPr>
              <a:t>Apple's M1 Chip Explained</a:t>
            </a:r>
          </a:p>
        </p:txBody>
      </p:sp>
      <p:sp>
        <p:nvSpPr>
          <p:cNvPr id="117" name="Google Shape;117;p26"/>
          <p:cNvSpPr txBox="1">
            <a:spLocks noGrp="1"/>
          </p:cNvSpPr>
          <p:nvPr>
            <p:ph type="title" idx="2"/>
          </p:nvPr>
        </p:nvSpPr>
        <p:spPr>
          <a:xfrm>
            <a:off x="4847011" y="1727693"/>
            <a:ext cx="2339100" cy="421500"/>
          </a:xfrm>
          <a:prstGeom prst="rect">
            <a:avLst/>
          </a:prstGeom>
        </p:spPr>
        <p:txBody>
          <a:bodyPr spcFirstLastPara="1" wrap="square" lIns="91425" tIns="91425" rIns="91425" bIns="91425" anchor="ctr" anchorCtr="0">
            <a:noAutofit/>
          </a:bodyPr>
          <a:lstStyle/>
          <a:p>
            <a:pPr algn="l" fontAlgn="base"/>
            <a:r>
              <a:rPr lang="en-US" b="1" i="0" dirty="0">
                <a:solidFill>
                  <a:srgbClr val="D7D7D7"/>
                </a:solidFill>
                <a:effectLst/>
                <a:latin typeface="Rajdhani" panose="020B0604020202020204" charset="0"/>
                <a:cs typeface="Rajdhani" panose="020B0604020202020204" charset="0"/>
              </a:rPr>
              <a:t>Macs With M1 Chip</a:t>
            </a:r>
          </a:p>
        </p:txBody>
      </p:sp>
      <p:sp>
        <p:nvSpPr>
          <p:cNvPr id="119" name="Google Shape;119;p26"/>
          <p:cNvSpPr txBox="1">
            <a:spLocks noGrp="1"/>
          </p:cNvSpPr>
          <p:nvPr>
            <p:ph type="title" idx="4"/>
          </p:nvPr>
        </p:nvSpPr>
        <p:spPr>
          <a:xfrm>
            <a:off x="2755838" y="3164300"/>
            <a:ext cx="2339100" cy="421500"/>
          </a:xfrm>
          <a:prstGeom prst="rect">
            <a:avLst/>
          </a:prstGeom>
        </p:spPr>
        <p:txBody>
          <a:bodyPr spcFirstLastPara="1" wrap="square" lIns="91425" tIns="91425" rIns="91425" bIns="91425" anchor="ctr" anchorCtr="0">
            <a:noAutofit/>
          </a:bodyPr>
          <a:lstStyle/>
          <a:p>
            <a:pPr algn="l" fontAlgn="base"/>
            <a:r>
              <a:rPr lang="en-US" b="1" i="0" dirty="0">
                <a:solidFill>
                  <a:srgbClr val="D7D7D7"/>
                </a:solidFill>
                <a:effectLst/>
                <a:latin typeface="Rajdhani" panose="020B0604020202020204" charset="0"/>
                <a:cs typeface="Rajdhani" panose="020B0604020202020204" charset="0"/>
              </a:rPr>
              <a:t>What's Different About the M1</a:t>
            </a:r>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127" name="Google Shape;127;p26"/>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b="1" i="0" dirty="0">
                <a:solidFill>
                  <a:srgbClr val="D7D7D7"/>
                </a:solidFill>
                <a:effectLst/>
                <a:latin typeface="Rajdhani" panose="020B0604020202020204" charset="0"/>
                <a:cs typeface="Rajdhani" panose="020B0604020202020204" charset="0"/>
              </a:rPr>
              <a:t>Apple's M1 Chip Explained</a:t>
            </a:r>
            <a:endParaRPr sz="3200" dirty="0"/>
          </a:p>
        </p:txBody>
      </p:sp>
      <p:sp>
        <p:nvSpPr>
          <p:cNvPr id="136" name="Google Shape;136;p2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200" b="0" i="0" dirty="0">
                <a:solidFill>
                  <a:srgbClr val="D7D7D7"/>
                </a:solidFill>
                <a:effectLst/>
                <a:latin typeface="Fira Sans Condensed Light" panose="020B0403050000020004" pitchFamily="34" charset="0"/>
                <a:cs typeface="Rajdhani" panose="020B0604020202020204" charset="0"/>
              </a:rPr>
              <a:t>The M1 was the first Apple-designed System on a Chip (SoC) that's been developed for use in Macs. It marked Apple's first step toward transitioning away from the Intel chips that the Cupertino company used in Macs since 2006.</a:t>
            </a:r>
          </a:p>
          <a:p>
            <a:pPr algn="l" fontAlgn="base"/>
            <a:r>
              <a:rPr lang="en-US" sz="1200" b="0" i="0" dirty="0">
                <a:solidFill>
                  <a:srgbClr val="D7D7D7"/>
                </a:solidFill>
                <a:effectLst/>
                <a:latin typeface="Fira Sans Condensed Light" panose="020B0403050000020004" pitchFamily="34" charset="0"/>
              </a:rPr>
              <a:t>As a "System on a Chip," the M1 integrates several different components, including the CPU, GPU, unified memory architecture (RAM), Neural Engine, Secure Enclave, SSD controller, image signal processor, encode/decode engines, Thunderbolt controller with USB 4 support, and more, all of which power the different features in the Mac.</a:t>
            </a:r>
          </a:p>
          <a:p>
            <a:pPr algn="l" fontAlgn="base"/>
            <a:r>
              <a:rPr lang="en-US" sz="1200" b="0" i="0" dirty="0">
                <a:solidFill>
                  <a:srgbClr val="D7D7D7"/>
                </a:solidFill>
                <a:effectLst/>
                <a:latin typeface="Fira Sans Condensed Light" panose="020B0403050000020004" pitchFamily="34" charset="0"/>
              </a:rPr>
              <a:t>Before Apple silicon, Macs used multiple chips for CPU, I/O, and security, but Apple's effort to integrate these chips is the reason why the M1 is so much faster and more efficient than prior Intel chips. The unified memory architecture that Apple has included is also a major factor because all of the technologies in the M1 are able to access the same data without having to swap between multiple pools of memory.</a:t>
            </a:r>
          </a:p>
          <a:p>
            <a:pPr marL="0" lvl="0" indent="0" algn="r" rtl="0">
              <a:spcBef>
                <a:spcPts val="0"/>
              </a:spcBef>
              <a:spcAft>
                <a:spcPts val="0"/>
              </a:spcAft>
              <a:buNone/>
            </a:pPr>
            <a:endParaRPr sz="1200" dirty="0">
              <a:latin typeface="Fira Sans Condensed Light" panose="020B0403050000020004" pitchFamily="34" charset="0"/>
              <a:cs typeface="Rajdhani" panose="020B0604020202020204" charset="0"/>
            </a:endParaRPr>
          </a:p>
        </p:txBody>
      </p:sp>
      <p:cxnSp>
        <p:nvCxnSpPr>
          <p:cNvPr id="137" name="Google Shape;137;p27"/>
          <p:cNvCxnSpPr/>
          <p:nvPr/>
        </p:nvCxnSpPr>
        <p:spPr>
          <a:xfrm>
            <a:off x="6204850" y="2256450"/>
            <a:ext cx="0" cy="630600"/>
          </a:xfrm>
          <a:prstGeom prst="straightConnector1">
            <a:avLst/>
          </a:prstGeom>
          <a:noFill/>
          <a:ln w="19050" cap="flat" cmpd="sng">
            <a:solidFill>
              <a:schemeClr val="lt2"/>
            </a:solidFill>
            <a:prstDash val="solid"/>
            <a:round/>
            <a:headEnd type="oval" w="med" len="med"/>
            <a:tailEnd type="oval" w="med" len="med"/>
          </a:ln>
        </p:spPr>
      </p:cxnSp>
      <p:pic>
        <p:nvPicPr>
          <p:cNvPr id="3" name="Рисунок 2">
            <a:extLst>
              <a:ext uri="{FF2B5EF4-FFF2-40B4-BE49-F238E27FC236}">
                <a16:creationId xmlns:a16="http://schemas.microsoft.com/office/drawing/2014/main" id="{E39DFBC2-8FBF-9062-E079-05A843A93715}"/>
              </a:ext>
            </a:extLst>
          </p:cNvPr>
          <p:cNvPicPr>
            <a:picLocks noChangeAspect="1"/>
          </p:cNvPicPr>
          <p:nvPr/>
        </p:nvPicPr>
        <p:blipFill>
          <a:blip r:embed="rId4"/>
          <a:stretch>
            <a:fillRect/>
          </a:stretch>
        </p:blipFill>
        <p:spPr>
          <a:xfrm>
            <a:off x="142876" y="71437"/>
            <a:ext cx="2344287" cy="25003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Рисунок 4">
            <a:extLst>
              <a:ext uri="{FF2B5EF4-FFF2-40B4-BE49-F238E27FC236}">
                <a16:creationId xmlns:a16="http://schemas.microsoft.com/office/drawing/2014/main" id="{5273B9ED-0F72-6D08-1D8C-639E54519EB3}"/>
              </a:ext>
            </a:extLst>
          </p:cNvPr>
          <p:cNvPicPr>
            <a:picLocks noChangeAspect="1"/>
          </p:cNvPicPr>
          <p:nvPr/>
        </p:nvPicPr>
        <p:blipFill>
          <a:blip r:embed="rId5"/>
          <a:stretch>
            <a:fillRect/>
          </a:stretch>
        </p:blipFill>
        <p:spPr>
          <a:xfrm>
            <a:off x="6311096" y="71436"/>
            <a:ext cx="2690028" cy="176450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p>
            <a:pPr algn="l" fontAlgn="base"/>
            <a:r>
              <a:rPr lang="en-US" sz="3600" b="1" i="0" dirty="0">
                <a:solidFill>
                  <a:srgbClr val="D7D7D7"/>
                </a:solidFill>
                <a:effectLst/>
                <a:latin typeface="Rajdhani" panose="020B0604020202020204" charset="0"/>
                <a:cs typeface="Rajdhani" panose="020B0604020202020204" charset="0"/>
              </a:rPr>
              <a:t>What's Different About the M1</a:t>
            </a:r>
          </a:p>
        </p:txBody>
      </p:sp>
      <p:sp>
        <p:nvSpPr>
          <p:cNvPr id="2" name="TextBox 1">
            <a:extLst>
              <a:ext uri="{FF2B5EF4-FFF2-40B4-BE49-F238E27FC236}">
                <a16:creationId xmlns:a16="http://schemas.microsoft.com/office/drawing/2014/main" id="{052FBB3F-CBFB-E48E-3089-4A62C6DCD7CD}"/>
              </a:ext>
            </a:extLst>
          </p:cNvPr>
          <p:cNvSpPr txBox="1"/>
          <p:nvPr/>
        </p:nvSpPr>
        <p:spPr>
          <a:xfrm>
            <a:off x="4043364" y="628650"/>
            <a:ext cx="3421856" cy="3785652"/>
          </a:xfrm>
          <a:prstGeom prst="rect">
            <a:avLst/>
          </a:prstGeom>
          <a:noFill/>
        </p:spPr>
        <p:txBody>
          <a:bodyPr wrap="square" rtlCol="0">
            <a:spAutoFit/>
          </a:bodyPr>
          <a:lstStyle/>
          <a:p>
            <a:r>
              <a:rPr lang="en-US" sz="1600" b="0" i="0" dirty="0">
                <a:solidFill>
                  <a:srgbClr val="D7D7D7"/>
                </a:solidFill>
                <a:effectLst/>
                <a:latin typeface="Fira Sans Condensed Light" panose="020B0403050000020004" pitchFamily="34" charset="0"/>
              </a:rPr>
              <a:t>Unlike Intel chips built on the x86 architecture, the </a:t>
            </a:r>
            <a:r>
              <a:rPr lang="en-US" sz="1600" dirty="0">
                <a:solidFill>
                  <a:schemeClr val="tx2"/>
                </a:solidFill>
                <a:latin typeface="Fira Sans Condensed Light" panose="020B0403050000020004" pitchFamily="34" charset="0"/>
              </a:rPr>
              <a:t>Apple</a:t>
            </a:r>
            <a:r>
              <a:rPr lang="en-US" sz="1600" dirty="0">
                <a:solidFill>
                  <a:srgbClr val="8CA8D3"/>
                </a:solidFill>
                <a:latin typeface="Fira Sans Condensed Light" panose="020B0403050000020004" pitchFamily="34" charset="0"/>
              </a:rPr>
              <a:t> </a:t>
            </a:r>
            <a:r>
              <a:rPr lang="en-US" sz="1600" dirty="0">
                <a:solidFill>
                  <a:schemeClr val="tx2"/>
                </a:solidFill>
                <a:latin typeface="Fira Sans Condensed Light" panose="020B0403050000020004" pitchFamily="34" charset="0"/>
              </a:rPr>
              <a:t>Silicon</a:t>
            </a:r>
            <a:r>
              <a:rPr lang="en-US" sz="1600" b="0" i="0" dirty="0">
                <a:solidFill>
                  <a:srgbClr val="D7D7D7"/>
                </a:solidFill>
                <a:effectLst/>
                <a:latin typeface="Fira Sans Condensed Light" panose="020B0403050000020004" pitchFamily="34" charset="0"/>
              </a:rPr>
              <a:t> M1 uses an Arm-based architecture much like the A-series chips that Apple has been designing for iPhones and iPads for years now.</a:t>
            </a:r>
          </a:p>
          <a:p>
            <a:r>
              <a:rPr lang="en-US" sz="1600" b="0" i="0" dirty="0">
                <a:solidFill>
                  <a:srgbClr val="D7D7D7"/>
                </a:solidFill>
                <a:effectLst/>
                <a:latin typeface="Fira Sans Condensed Light" panose="020B0403050000020004" pitchFamily="34" charset="0"/>
              </a:rPr>
              <a:t>The M1 chip is the most powerful chip that Apple has created to date, and it is similar to the A14 chip in the latest ‌iPhone‌ and </a:t>
            </a:r>
            <a:r>
              <a:rPr lang="en-US" sz="1600" dirty="0">
                <a:solidFill>
                  <a:schemeClr val="tx2"/>
                </a:solidFill>
                <a:latin typeface="Fira Sans Condensed Light" panose="020B0403050000020004" pitchFamily="34" charset="0"/>
              </a:rPr>
              <a:t>iPad</a:t>
            </a:r>
            <a:r>
              <a:rPr lang="en-US" sz="1600" dirty="0">
                <a:solidFill>
                  <a:srgbClr val="8CA8D3"/>
                </a:solidFill>
                <a:latin typeface="Fira Sans Condensed Light" panose="020B0403050000020004" pitchFamily="34" charset="0"/>
              </a:rPr>
              <a:t> </a:t>
            </a:r>
            <a:r>
              <a:rPr lang="en-US" sz="1600" dirty="0">
                <a:solidFill>
                  <a:schemeClr val="tx2"/>
                </a:solidFill>
                <a:latin typeface="Fira Sans Condensed Light" panose="020B0403050000020004" pitchFamily="34" charset="0"/>
              </a:rPr>
              <a:t>Air</a:t>
            </a:r>
            <a:r>
              <a:rPr lang="en-US" sz="1600" b="0" i="0" dirty="0">
                <a:solidFill>
                  <a:srgbClr val="D7D7D7"/>
                </a:solidFill>
                <a:effectLst/>
                <a:latin typeface="Fira Sans Condensed Light" panose="020B0403050000020004" pitchFamily="34" charset="0"/>
              </a:rPr>
              <a:t> models, built on a 5-nanometer process by Taiwan Semiconductor Manufacturing Company (TSMC). TSMC builds all of Apple's chips and has done so for many years.</a:t>
            </a:r>
            <a:endParaRPr lang="ru-RU" sz="1600" dirty="0">
              <a:latin typeface="Fira Sans Condensed Light" panose="020B0403050000020004" pitchFamily="34" charset="0"/>
            </a:endParaRPr>
          </a:p>
        </p:txBody>
      </p:sp>
      <p:pic>
        <p:nvPicPr>
          <p:cNvPr id="4" name="Рисунок 3">
            <a:extLst>
              <a:ext uri="{FF2B5EF4-FFF2-40B4-BE49-F238E27FC236}">
                <a16:creationId xmlns:a16="http://schemas.microsoft.com/office/drawing/2014/main" id="{FCDC6F09-889F-C93C-E7F1-59E9A89AFCBB}"/>
              </a:ext>
            </a:extLst>
          </p:cNvPr>
          <p:cNvPicPr>
            <a:picLocks noChangeAspect="1"/>
          </p:cNvPicPr>
          <p:nvPr/>
        </p:nvPicPr>
        <p:blipFill>
          <a:blip r:embed="rId4"/>
          <a:stretch>
            <a:fillRect/>
          </a:stretch>
        </p:blipFill>
        <p:spPr>
          <a:xfrm>
            <a:off x="297656" y="68400"/>
            <a:ext cx="3075202" cy="172980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fontAlgn="base"/>
            <a:r>
              <a:rPr lang="en-US" b="1" i="0" dirty="0">
                <a:solidFill>
                  <a:srgbClr val="D7D7D7"/>
                </a:solidFill>
                <a:effectLst/>
                <a:latin typeface="Rajdhani" panose="020B0604020202020204" charset="0"/>
                <a:cs typeface="Rajdhani" panose="020B0604020202020204" charset="0"/>
              </a:rPr>
              <a:t>Macs With M1 Chip</a:t>
            </a:r>
          </a:p>
        </p:txBody>
      </p:sp>
      <p:sp>
        <p:nvSpPr>
          <p:cNvPr id="14" name="TextBox 13">
            <a:extLst>
              <a:ext uri="{FF2B5EF4-FFF2-40B4-BE49-F238E27FC236}">
                <a16:creationId xmlns:a16="http://schemas.microsoft.com/office/drawing/2014/main" id="{AA37E044-6020-D4C9-E3D3-F0C92C0CD4DC}"/>
              </a:ext>
            </a:extLst>
          </p:cNvPr>
          <p:cNvSpPr txBox="1"/>
          <p:nvPr/>
        </p:nvSpPr>
        <p:spPr>
          <a:xfrm>
            <a:off x="278607" y="1221582"/>
            <a:ext cx="6773657" cy="523220"/>
          </a:xfrm>
          <a:prstGeom prst="rect">
            <a:avLst/>
          </a:prstGeom>
          <a:noFill/>
        </p:spPr>
        <p:txBody>
          <a:bodyPr wrap="square" rtlCol="0">
            <a:spAutoFit/>
          </a:bodyPr>
          <a:lstStyle/>
          <a:p>
            <a:r>
              <a:rPr lang="en-US" b="0" i="0" dirty="0">
                <a:solidFill>
                  <a:srgbClr val="D7D7D7"/>
                </a:solidFill>
                <a:effectLst/>
                <a:latin typeface="Fira Sans Condensed Light" panose="020B0403050000020004" pitchFamily="34" charset="0"/>
              </a:rPr>
              <a:t>Apple has released the 2020 ‌MacBook Air‌, 13-inch MacBook Pro, and ‌Mac mini‌ with M1 chips, replacing the low-end machines in those lineups.</a:t>
            </a:r>
            <a:endParaRPr lang="ru-RU" dirty="0">
              <a:latin typeface="Fira Sans Condensed Light" panose="020B0403050000020004" pitchFamily="34" charset="0"/>
            </a:endParaRPr>
          </a:p>
        </p:txBody>
      </p:sp>
      <p:pic>
        <p:nvPicPr>
          <p:cNvPr id="16" name="Рисунок 15">
            <a:extLst>
              <a:ext uri="{FF2B5EF4-FFF2-40B4-BE49-F238E27FC236}">
                <a16:creationId xmlns:a16="http://schemas.microsoft.com/office/drawing/2014/main" id="{453F2714-5F25-AF64-94E2-112C176D9B6F}"/>
              </a:ext>
            </a:extLst>
          </p:cNvPr>
          <p:cNvPicPr>
            <a:picLocks noChangeAspect="1"/>
          </p:cNvPicPr>
          <p:nvPr/>
        </p:nvPicPr>
        <p:blipFill>
          <a:blip r:embed="rId4"/>
          <a:stretch>
            <a:fillRect/>
          </a:stretch>
        </p:blipFill>
        <p:spPr>
          <a:xfrm>
            <a:off x="2010466" y="1566208"/>
            <a:ext cx="5123068" cy="28817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TextBox 16">
            <a:extLst>
              <a:ext uri="{FF2B5EF4-FFF2-40B4-BE49-F238E27FC236}">
                <a16:creationId xmlns:a16="http://schemas.microsoft.com/office/drawing/2014/main" id="{5A78BAEF-54E0-DD69-7DEF-6BD9DDCD34F7}"/>
              </a:ext>
            </a:extLst>
          </p:cNvPr>
          <p:cNvSpPr txBox="1"/>
          <p:nvPr/>
        </p:nvSpPr>
        <p:spPr>
          <a:xfrm>
            <a:off x="357188" y="4686300"/>
            <a:ext cx="5105885" cy="307777"/>
          </a:xfrm>
          <a:prstGeom prst="rect">
            <a:avLst/>
          </a:prstGeom>
          <a:noFill/>
        </p:spPr>
        <p:txBody>
          <a:bodyPr wrap="none" rtlCol="0">
            <a:spAutoFit/>
          </a:bodyPr>
          <a:lstStyle/>
          <a:p>
            <a:r>
              <a:rPr lang="en-US" b="0" i="0" dirty="0">
                <a:solidFill>
                  <a:srgbClr val="D7D7D7"/>
                </a:solidFill>
                <a:effectLst/>
                <a:latin typeface="Fira Sans Condensed Light" panose="020B0403050000020004" pitchFamily="34" charset="0"/>
              </a:rPr>
              <a:t>Apple has also introduced M1 versions of the ‌iMac‌ and the ‌iPad Pro‌.</a:t>
            </a:r>
            <a:endParaRPr lang="ru-RU" dirty="0">
              <a:latin typeface="Fira Sans Condensed Light" panose="020B04030500000200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p>
            <a:pPr algn="l" fontAlgn="base"/>
            <a:r>
              <a:rPr lang="en-US" sz="4800" b="1" i="0" dirty="0">
                <a:solidFill>
                  <a:srgbClr val="D7D7D7"/>
                </a:solidFill>
                <a:effectLst/>
                <a:latin typeface="Rajdhani" panose="020B0604020202020204" charset="0"/>
                <a:cs typeface="Rajdhani" panose="020B0604020202020204" charset="0"/>
              </a:rPr>
              <a:t>CPU, GPU, and Neural Engine</a:t>
            </a:r>
          </a:p>
        </p:txBody>
      </p:sp>
      <p:sp>
        <p:nvSpPr>
          <p:cNvPr id="175" name="Google Shape;175;p30"/>
          <p:cNvSpPr txBox="1">
            <a:spLocks noGrp="1"/>
          </p:cNvSpPr>
          <p:nvPr>
            <p:ph type="subTitle" idx="1"/>
          </p:nvPr>
        </p:nvSpPr>
        <p:spPr>
          <a:xfrm>
            <a:off x="4917750" y="3290550"/>
            <a:ext cx="2026800" cy="523800"/>
          </a:xfrm>
          <a:prstGeom prst="rect">
            <a:avLst/>
          </a:prstGeom>
        </p:spPr>
        <p:txBody>
          <a:bodyPr spcFirstLastPara="1" wrap="square" lIns="91425" tIns="91425" rIns="91425" bIns="91425" anchor="t" anchorCtr="0">
            <a:noAutofit/>
          </a:bodyPr>
          <a:lstStyle/>
          <a:p>
            <a:pPr algn="l" fontAlgn="base"/>
            <a:r>
              <a:rPr lang="en-US" sz="4800" i="0" dirty="0">
                <a:solidFill>
                  <a:schemeClr val="tx2"/>
                </a:solidFill>
                <a:effectLst/>
                <a:latin typeface="Fira Sans Condensed Light" panose="020B0403050000020004" pitchFamily="34" charset="0"/>
              </a:rPr>
              <a:t>CPU</a:t>
            </a:r>
            <a:endParaRPr lang="en-US" i="0" dirty="0">
              <a:solidFill>
                <a:schemeClr val="tx2"/>
              </a:solidFill>
              <a:effectLst/>
              <a:latin typeface="Fira Sans Condensed Light" panose="020B0403050000020004" pitchFamily="34" charset="0"/>
            </a:endParaRPr>
          </a:p>
        </p:txBody>
      </p:sp>
      <p:sp>
        <p:nvSpPr>
          <p:cNvPr id="176" name="Google Shape;176;p30"/>
          <p:cNvSpPr txBox="1">
            <a:spLocks noGrp="1"/>
          </p:cNvSpPr>
          <p:nvPr>
            <p:ph type="title" idx="2"/>
          </p:nvPr>
        </p:nvSpPr>
        <p:spPr>
          <a:xfrm>
            <a:off x="4849170" y="1001125"/>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177" name="Google Shape;177;p3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a CPU?</a:t>
            </a:r>
            <a:endParaRPr dirty="0"/>
          </a:p>
        </p:txBody>
      </p:sp>
      <p:sp>
        <p:nvSpPr>
          <p:cNvPr id="10" name="TextBox 9">
            <a:extLst>
              <a:ext uri="{FF2B5EF4-FFF2-40B4-BE49-F238E27FC236}">
                <a16:creationId xmlns:a16="http://schemas.microsoft.com/office/drawing/2014/main" id="{D3A313FC-6B8C-DF06-967C-A8206C720896}"/>
              </a:ext>
            </a:extLst>
          </p:cNvPr>
          <p:cNvSpPr txBox="1"/>
          <p:nvPr/>
        </p:nvSpPr>
        <p:spPr>
          <a:xfrm>
            <a:off x="140110" y="1617643"/>
            <a:ext cx="8583561" cy="3539430"/>
          </a:xfrm>
          <a:prstGeom prst="rect">
            <a:avLst/>
          </a:prstGeom>
          <a:noFill/>
        </p:spPr>
        <p:txBody>
          <a:bodyPr wrap="square" rtlCol="0">
            <a:spAutoFit/>
          </a:bodyPr>
          <a:lstStyle/>
          <a:p>
            <a:pPr algn="l" fontAlgn="base"/>
            <a:r>
              <a:rPr lang="en-US" b="0" i="0" dirty="0">
                <a:solidFill>
                  <a:srgbClr val="D7D7D7"/>
                </a:solidFill>
                <a:effectLst/>
                <a:latin typeface="Fira Sans Condensed Light" panose="020B0403050000020004" pitchFamily="34" charset="0"/>
              </a:rPr>
              <a:t>The M1 chip includes an 8-core CPU with four high-performance cores and four high-efficiency cores. The high-performance cores are designed to offer the best performance for power-intensive single-threaded tasks.</a:t>
            </a:r>
          </a:p>
          <a:p>
            <a:pPr algn="l" fontAlgn="base"/>
            <a:r>
              <a:rPr lang="en-US" b="0" i="0" dirty="0">
                <a:solidFill>
                  <a:srgbClr val="D7D7D7"/>
                </a:solidFill>
                <a:effectLst/>
                <a:latin typeface="Fira Sans Condensed Light" panose="020B0403050000020004" pitchFamily="34" charset="0"/>
              </a:rPr>
              <a:t>The four high-performance cores can work together to offer impressive multithreaded performance that has allowed the M1 Macs to outshine even the highest-end 16-inch MacBook Pro models.</a:t>
            </a:r>
          </a:p>
          <a:p>
            <a:pPr algn="l" fontAlgn="base"/>
            <a:endParaRPr lang="en-US" dirty="0">
              <a:solidFill>
                <a:srgbClr val="D7D7D7"/>
              </a:solidFill>
              <a:latin typeface="Fira Sans Condensed Light" panose="020B0403050000020004" pitchFamily="34" charset="0"/>
            </a:endParaRPr>
          </a:p>
          <a:p>
            <a:pPr algn="l" fontAlgn="base"/>
            <a:r>
              <a:rPr lang="en-US" b="0" i="0" dirty="0">
                <a:solidFill>
                  <a:srgbClr val="D7D7D7"/>
                </a:solidFill>
                <a:effectLst/>
                <a:latin typeface="Fira Sans Condensed Light" panose="020B0403050000020004" pitchFamily="34" charset="0"/>
              </a:rPr>
              <a:t>For tasks that are less intensive and don't require the same power, such as web browsing, there are four high-efficiency cores that use a tenth of the power to preserve battery life.</a:t>
            </a:r>
          </a:p>
          <a:p>
            <a:pPr algn="l" fontAlgn="base"/>
            <a:r>
              <a:rPr lang="en-US" b="0" i="0" dirty="0">
                <a:solidFill>
                  <a:srgbClr val="D7D7D7"/>
                </a:solidFill>
                <a:effectLst/>
                <a:latin typeface="Fira Sans Condensed Light" panose="020B0403050000020004" pitchFamily="34" charset="0"/>
              </a:rPr>
              <a:t>Apple says these cores offer performance similar to the prior-generation dual-core ‌MacBook Air‌, but at much lower power. These cores can work alone when significant power isn't needed, but for demanding tasks, all eight cores can be engaged at one time.</a:t>
            </a:r>
          </a:p>
          <a:p>
            <a:pPr algn="l" fontAlgn="base"/>
            <a:r>
              <a:rPr lang="en-US" b="0" i="0" dirty="0">
                <a:solidFill>
                  <a:srgbClr val="D7D7D7"/>
                </a:solidFill>
                <a:effectLst/>
                <a:latin typeface="Fira Sans Condensed Light" panose="020B0403050000020004" pitchFamily="34" charset="0"/>
              </a:rPr>
              <a:t>Benchmarks of the ‌MacBook Air‌, MacBook Pro, and ‌Mac mini‌ have confirmed the M1 chip's impressive performance. There are some thermal differences between the models, but all have the highest single-core performance out of any Mac and multi-core performance on par with Apple's desktops.</a:t>
            </a:r>
          </a:p>
          <a:p>
            <a:pPr algn="l" fontAlgn="base"/>
            <a:endParaRPr lang="en-US" b="0" i="0" dirty="0">
              <a:solidFill>
                <a:srgbClr val="D7D7D7"/>
              </a:solidFill>
              <a:effectLst/>
              <a:latin typeface="Fira Sans Condensed Light" panose="020B0403050000020004" pitchFamily="34" charset="0"/>
            </a:endParaRPr>
          </a:p>
          <a:p>
            <a:br>
              <a:rPr lang="en-US" b="0" i="0" dirty="0">
                <a:solidFill>
                  <a:srgbClr val="D7D7D7"/>
                </a:solidFill>
                <a:effectLst/>
                <a:latin typeface="Fira Sans Condensed Light" panose="020B0403050000020004" pitchFamily="34" charset="0"/>
              </a:rPr>
            </a:br>
            <a:endParaRPr lang="ru-RU" dirty="0">
              <a:latin typeface="Fira Sans Condensed Light" panose="020B04030500000200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405"/>
        <p:cNvGrpSpPr/>
        <p:nvPr/>
      </p:nvGrpSpPr>
      <p:grpSpPr>
        <a:xfrm>
          <a:off x="0" y="0"/>
          <a:ext cx="0" cy="0"/>
          <a:chOff x="0" y="0"/>
          <a:chExt cx="0" cy="0"/>
        </a:xfrm>
      </p:grpSpPr>
      <p:pic>
        <p:nvPicPr>
          <p:cNvPr id="2" name="Y2Mate.is - Apple Silicon M1 Smokes Intel in Side by Side Benchmarks-xNNTXd85VXo-720p-1656232039654">
            <a:hlinkClick r:id="" action="ppaction://media"/>
            <a:extLst>
              <a:ext uri="{FF2B5EF4-FFF2-40B4-BE49-F238E27FC236}">
                <a16:creationId xmlns:a16="http://schemas.microsoft.com/office/drawing/2014/main" id="{1099E91A-2C34-412C-1510-A56E47F1CC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1416</Words>
  <Application>Microsoft Office PowerPoint</Application>
  <PresentationFormat>Экран (16:9)</PresentationFormat>
  <Paragraphs>64</Paragraphs>
  <Slides>15</Slides>
  <Notes>15</Notes>
  <HiddenSlides>0</HiddenSlides>
  <MMClips>1</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15</vt:i4>
      </vt:variant>
    </vt:vector>
  </HeadingPairs>
  <TitlesOfParts>
    <vt:vector size="22" baseType="lpstr">
      <vt:lpstr>Rajdhani</vt:lpstr>
      <vt:lpstr>Fira Sans Condensed Light</vt:lpstr>
      <vt:lpstr>Anton</vt:lpstr>
      <vt:lpstr>Advent Pro Light</vt:lpstr>
      <vt:lpstr>Arial</vt:lpstr>
      <vt:lpstr>Josefin Slab</vt:lpstr>
      <vt:lpstr>Ai Tech Agency by Slidesgo</vt:lpstr>
      <vt:lpstr>Apple M1 CPU</vt:lpstr>
      <vt:lpstr>Apple M1 Chip</vt:lpstr>
      <vt:lpstr>Apple's M1 Chip Explained</vt:lpstr>
      <vt:lpstr>Apple's M1 Chip Explained</vt:lpstr>
      <vt:lpstr>What's Different About the M1</vt:lpstr>
      <vt:lpstr>Macs With M1 Chip</vt:lpstr>
      <vt:lpstr>CPU, GPU, and Neural Engine</vt:lpstr>
      <vt:lpstr>WHAT a CPU?</vt:lpstr>
      <vt:lpstr>Презентация PowerPoint</vt:lpstr>
      <vt:lpstr>What a GPU</vt:lpstr>
      <vt:lpstr>What a Neural Engine</vt:lpstr>
      <vt:lpstr>Презентация PowerPoint</vt:lpstr>
      <vt:lpstr>Презентация PowerPoint</vt:lpstr>
      <vt:lpstr>M1 Security Features</vt:lpstr>
      <vt:lpstr>Running Apps on M1 Macs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M1 CPU</dc:title>
  <cp:lastModifiedBy>Zaur</cp:lastModifiedBy>
  <cp:revision>1</cp:revision>
  <dcterms:modified xsi:type="dcterms:W3CDTF">2022-10-18T22:59:07Z</dcterms:modified>
</cp:coreProperties>
</file>